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4" r:id="rId5"/>
    <p:sldId id="259" r:id="rId6"/>
    <p:sldId id="260" r:id="rId7"/>
    <p:sldId id="261" r:id="rId8"/>
    <p:sldId id="262" r:id="rId9"/>
    <p:sldId id="263" r:id="rId10"/>
    <p:sldId id="264" r:id="rId11"/>
    <p:sldId id="266" r:id="rId12"/>
    <p:sldId id="267" r:id="rId13"/>
    <p:sldId id="268" r:id="rId14"/>
    <p:sldId id="269" r:id="rId15"/>
    <p:sldId id="270"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84" y="-2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23E8ABD4-C01E-4ABB-BB1D-6B18368F5187}" type="datetimeFigureOut">
              <a:rPr lang="en-US" smtClean="0"/>
              <a:pPr/>
              <a:t>3/12/2014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CC015D5-0328-4081-B79A-DA8062DAAE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E8ABD4-C01E-4ABB-BB1D-6B18368F5187}" type="datetimeFigureOut">
              <a:rPr lang="en-US" smtClean="0"/>
              <a:pPr/>
              <a:t>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E8ABD4-C01E-4ABB-BB1D-6B18368F5187}" type="datetimeFigureOut">
              <a:rPr lang="en-US" smtClean="0"/>
              <a:pPr/>
              <a:t>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3E8ABD4-C01E-4ABB-BB1D-6B18368F5187}" type="datetimeFigureOut">
              <a:rPr lang="en-US" smtClean="0"/>
              <a:pPr/>
              <a:t>3/12/2014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CC015D5-0328-4081-B79A-DA8062DAAE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23E8ABD4-C01E-4ABB-BB1D-6B18368F5187}" type="datetimeFigureOut">
              <a:rPr lang="en-US" smtClean="0"/>
              <a:pPr/>
              <a:t>3/12/2014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CC015D5-0328-4081-B79A-DA8062DAA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23E8ABD4-C01E-4ABB-BB1D-6B18368F5187}" type="datetimeFigureOut">
              <a:rPr lang="en-US" smtClean="0"/>
              <a:pPr/>
              <a:t>3/12/2014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23E8ABD4-C01E-4ABB-BB1D-6B18368F5187}" type="datetimeFigureOut">
              <a:rPr lang="en-US" smtClean="0"/>
              <a:pPr/>
              <a:t>3/12/2014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CC015D5-0328-4081-B79A-DA8062DAA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3E8ABD4-C01E-4ABB-BB1D-6B18368F5187}" type="datetimeFigureOut">
              <a:rPr lang="en-US" smtClean="0"/>
              <a:pPr/>
              <a:t>3/12/2014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3E8ABD4-C01E-4ABB-BB1D-6B18368F5187}" type="datetimeFigureOut">
              <a:rPr lang="en-US" smtClean="0"/>
              <a:pPr/>
              <a:t>3/12/2014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3E8ABD4-C01E-4ABB-BB1D-6B18368F5187}" type="datetimeFigureOut">
              <a:rPr lang="en-US" smtClean="0"/>
              <a:pPr/>
              <a:t>3/12/2014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015D5-0328-4081-B79A-DA8062DAAE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23E8ABD4-C01E-4ABB-BB1D-6B18368F5187}" type="datetimeFigureOut">
              <a:rPr lang="en-US" smtClean="0"/>
              <a:pPr/>
              <a:t>3/12/2014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CC015D5-0328-4081-B79A-DA8062DAA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3E8ABD4-C01E-4ABB-BB1D-6B18368F5187}" type="datetimeFigureOut">
              <a:rPr lang="en-US" smtClean="0"/>
              <a:pPr/>
              <a:t>3/12/2014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CC015D5-0328-4081-B79A-DA8062DAA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War At Home</a:t>
            </a:r>
            <a:endParaRPr lang="en-US" dirty="0"/>
          </a:p>
        </p:txBody>
      </p:sp>
      <p:sp>
        <p:nvSpPr>
          <p:cNvPr id="3" name="Subtitle 2"/>
          <p:cNvSpPr>
            <a:spLocks noGrp="1"/>
          </p:cNvSpPr>
          <p:nvPr>
            <p:ph type="subTitle" idx="1"/>
          </p:nvPr>
        </p:nvSpPr>
        <p:spPr/>
        <p:txBody>
          <a:bodyPr/>
          <a:lstStyle/>
          <a:p>
            <a:r>
              <a:rPr lang="en-US" dirty="0" smtClean="0"/>
              <a:t>Guided Reading Activity Answers</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3926" y="590477"/>
            <a:ext cx="1933575" cy="342464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59420">
            <a:off x="6012872" y="677214"/>
            <a:ext cx="2698750" cy="406042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457200"/>
            <a:ext cx="2860675" cy="3787928"/>
          </a:xfrm>
          <a:prstGeom prst="rect">
            <a:avLst/>
          </a:prstGeom>
        </p:spPr>
      </p:pic>
    </p:spTree>
    <p:extLst>
      <p:ext uri="{BB962C8B-B14F-4D97-AF65-F5344CB8AC3E}">
        <p14:creationId xmlns:p14="http://schemas.microsoft.com/office/powerpoint/2010/main" val="35330498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Rationed goods, World war II</a:t>
            </a:r>
            <a:endParaRPr lang="en-US" dirty="0"/>
          </a:p>
        </p:txBody>
      </p:sp>
      <p:sp>
        <p:nvSpPr>
          <p:cNvPr id="3" name="Text Placeholder 2"/>
          <p:cNvSpPr>
            <a:spLocks noGrp="1"/>
          </p:cNvSpPr>
          <p:nvPr>
            <p:ph type="body" idx="1"/>
          </p:nvPr>
        </p:nvSpPr>
        <p:spPr/>
        <p:txBody>
          <a:bodyPr/>
          <a:lstStyle/>
          <a:p>
            <a:pPr algn="ctr"/>
            <a:r>
              <a:rPr lang="en-US" dirty="0" smtClean="0"/>
              <a:t>gasoline</a:t>
            </a:r>
            <a:endParaRPr lang="en-US" dirty="0"/>
          </a:p>
        </p:txBody>
      </p:sp>
      <p:sp>
        <p:nvSpPr>
          <p:cNvPr id="4" name="Text Placeholder 3"/>
          <p:cNvSpPr>
            <a:spLocks noGrp="1"/>
          </p:cNvSpPr>
          <p:nvPr>
            <p:ph type="body" sz="half" idx="3"/>
          </p:nvPr>
        </p:nvSpPr>
        <p:spPr/>
        <p:txBody>
          <a:bodyPr/>
          <a:lstStyle/>
          <a:p>
            <a:pPr algn="ctr"/>
            <a:r>
              <a:rPr lang="en-US" dirty="0" smtClean="0"/>
              <a:t>tires</a:t>
            </a:r>
            <a:endParaRPr lang="en-US" dirty="0"/>
          </a:p>
        </p:txBody>
      </p:sp>
      <p:pic>
        <p:nvPicPr>
          <p:cNvPr id="8" name="Content Placeholder 7"/>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15282" y="1295400"/>
            <a:ext cx="3047117" cy="4015581"/>
          </a:xfrm>
        </p:spPr>
      </p:pic>
      <p:pic>
        <p:nvPicPr>
          <p:cNvPr id="7" name="Content Placeholder 6"/>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90616" y="1316038"/>
            <a:ext cx="2804592" cy="3941762"/>
          </a:xfrm>
        </p:spPr>
      </p:pic>
    </p:spTree>
    <p:extLst>
      <p:ext uri="{BB962C8B-B14F-4D97-AF65-F5344CB8AC3E}">
        <p14:creationId xmlns:p14="http://schemas.microsoft.com/office/powerpoint/2010/main" val="59826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300,000 Japanese-Americans lived in the United States during World War II</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828800"/>
            <a:ext cx="5410200" cy="4274058"/>
          </a:xfr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770427" y="1828800"/>
            <a:ext cx="3318146" cy="4267200"/>
          </a:xfrm>
        </p:spPr>
      </p:pic>
    </p:spTree>
    <p:extLst>
      <p:ext uri="{BB962C8B-B14F-4D97-AF65-F5344CB8AC3E}">
        <p14:creationId xmlns:p14="http://schemas.microsoft.com/office/powerpoint/2010/main" val="1539991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Order #9066 </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905000"/>
            <a:ext cx="4800600" cy="3711187"/>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576882">
            <a:off x="5363054" y="1856099"/>
            <a:ext cx="3429000" cy="4336856"/>
          </a:xfrm>
        </p:spPr>
      </p:pic>
    </p:spTree>
    <p:extLst>
      <p:ext uri="{BB962C8B-B14F-4D97-AF65-F5344CB8AC3E}">
        <p14:creationId xmlns:p14="http://schemas.microsoft.com/office/powerpoint/2010/main" val="16753619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Japanese internment camps in the United States, 1942 - 1945</a:t>
            </a:r>
            <a:endParaRPr lang="en-US" dirty="0"/>
          </a:p>
        </p:txBody>
      </p:sp>
      <p:sp>
        <p:nvSpPr>
          <p:cNvPr id="7" name="Text Placeholder 6"/>
          <p:cNvSpPr>
            <a:spLocks noGrp="1"/>
          </p:cNvSpPr>
          <p:nvPr>
            <p:ph type="body" idx="2"/>
          </p:nvPr>
        </p:nvSpPr>
        <p:spPr/>
        <p:txBody>
          <a:bodyPr>
            <a:normAutofit fontScale="92500"/>
          </a:bodyPr>
          <a:lstStyle/>
          <a:p>
            <a:r>
              <a:rPr lang="en-US" dirty="0" smtClean="0"/>
              <a:t>Japanese-Americans, many of whom had lived in the United States for generations, were forced to sell all of their property at reduced prices and imprisoned in remote camps scattered across the United States during the war.  These camps were not concentration camps or death camps.  They were generally very clean, adequately supplied, and orderly – although Spartan.  There was even recreation – athletic fields, and entertainment.  The Japanese internment camps were supervised by armed guards, but usually were organized and run by democratically elected councils of the Japanese themselves.  The degradation and humiliation of the experience were excruciating for many Japanese-Americans, nevertheless.  No such camps were set up for German-Americans or Italian-Americans – although they constituted a larger, and as it turned out, more palpable threat. </a:t>
            </a: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575050" y="1057335"/>
            <a:ext cx="5340350" cy="3905130"/>
          </a:xfrm>
        </p:spPr>
      </p:pic>
    </p:spTree>
    <p:extLst>
      <p:ext uri="{BB962C8B-B14F-4D97-AF65-F5344CB8AC3E}">
        <p14:creationId xmlns:p14="http://schemas.microsoft.com/office/powerpoint/2010/main" val="2667761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Over 17,000 Japanese Americans served in the United States Armed forces in WW II</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524000"/>
            <a:ext cx="5343525" cy="3562350"/>
          </a:xfrm>
        </p:spPr>
      </p:pic>
      <p:sp>
        <p:nvSpPr>
          <p:cNvPr id="8" name="Rounded Rectangle 7"/>
          <p:cNvSpPr/>
          <p:nvPr/>
        </p:nvSpPr>
        <p:spPr>
          <a:xfrm>
            <a:off x="6047509" y="1600200"/>
            <a:ext cx="2819400" cy="4876800"/>
          </a:xfrm>
          <a:prstGeom prst="roundRect">
            <a:avLst/>
          </a:prstGeom>
          <a:solidFill>
            <a:schemeClr val="accent1">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r>
              <a:rPr lang="en-US" sz="1400" dirty="0" smtClean="0">
                <a:latin typeface="Courier New" pitchFamily="49" charset="0"/>
                <a:cs typeface="Courier New" pitchFamily="49" charset="0"/>
              </a:rPr>
              <a:t>Japanese Soldiers generally fought in Europe during World War II.  They participated in campaigns in North Africa, Italy, and France – less frequently in the Pacific Theatre, where the Japanese were being engaged.  They were called upon as translators from time to time if they spoke Japanese.  The loyal service of these soldiers further demonstrated the loyalty of Japanese-Americans in general. </a:t>
            </a:r>
            <a:endParaRPr lang="en-US" sz="1400" dirty="0">
              <a:latin typeface="Courier New" pitchFamily="49" charset="0"/>
              <a:cs typeface="Courier New" pitchFamily="49" charset="0"/>
            </a:endParaRPr>
          </a:p>
        </p:txBody>
      </p:sp>
    </p:spTree>
    <p:extLst>
      <p:ext uri="{BB962C8B-B14F-4D97-AF65-F5344CB8AC3E}">
        <p14:creationId xmlns:p14="http://schemas.microsoft.com/office/powerpoint/2010/main" val="23171477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Only a handful of German or Italian Americans were detained by the US Government, which demonstrates that racism motivated the interment of the Japanese to a large extent. </a:t>
            </a:r>
            <a:endParaRPr lang="en-US" dirty="0"/>
          </a:p>
        </p:txBody>
      </p:sp>
      <p:sp>
        <p:nvSpPr>
          <p:cNvPr id="5" name="Text Placeholder 4"/>
          <p:cNvSpPr>
            <a:spLocks noGrp="1"/>
          </p:cNvSpPr>
          <p:nvPr>
            <p:ph type="body" idx="2"/>
          </p:nvPr>
        </p:nvSpPr>
        <p:spPr>
          <a:xfrm>
            <a:off x="457200" y="990600"/>
            <a:ext cx="3008313" cy="3962400"/>
          </a:xfrm>
        </p:spPr>
        <p:txBody>
          <a:bodyPr>
            <a:normAutofit lnSpcReduction="10000"/>
          </a:bodyPr>
          <a:lstStyle/>
          <a:p>
            <a:r>
              <a:rPr lang="en-US" dirty="0" smtClean="0"/>
              <a:t>During the years leading up to World War II, many prominent Americans offered their support to Nazi Germany.  There was widespread admiration for Hitler, despite his anti-Semitic stances and obvious contempt for international law.  Many Americans shared his anti-Semitism, like Henry Ford.  Others wanted to avoid war at all costs, even if it meant compromising some American values.  Charles Lindbergh, for example, was a member of the America First Committee, which sought to stay out of the war in Europe no matter what.  Thousands of ordinary Americans joined the German-American Bund – a friendship league which encouraged cultural exchange and good relations with the Nazis.</a:t>
            </a:r>
            <a:endParaRPr lang="en-US" dirty="0"/>
          </a:p>
        </p:txBody>
      </p:sp>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575050" y="1044603"/>
            <a:ext cx="5340350" cy="3930593"/>
          </a:xfrm>
        </p:spPr>
      </p:pic>
    </p:spTree>
    <p:extLst>
      <p:ext uri="{BB962C8B-B14F-4D97-AF65-F5344CB8AC3E}">
        <p14:creationId xmlns:p14="http://schemas.microsoft.com/office/powerpoint/2010/main" val="459087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2896" b="2896"/>
          <a:stretch>
            <a:fillRect/>
          </a:stretch>
        </p:blipFill>
        <p:spPr/>
      </p:pic>
      <p:sp>
        <p:nvSpPr>
          <p:cNvPr id="2" name="Title 1"/>
          <p:cNvSpPr>
            <a:spLocks noGrp="1"/>
          </p:cNvSpPr>
          <p:nvPr>
            <p:ph type="title"/>
          </p:nvPr>
        </p:nvSpPr>
        <p:spPr/>
        <p:txBody>
          <a:bodyPr/>
          <a:lstStyle/>
          <a:p>
            <a:r>
              <a:rPr lang="en-US" dirty="0" smtClean="0"/>
              <a:t>Fair Employment Practices Commission</a:t>
            </a:r>
            <a:endParaRPr lang="en-US" dirty="0"/>
          </a:p>
        </p:txBody>
      </p:sp>
      <p:sp>
        <p:nvSpPr>
          <p:cNvPr id="6" name="Text Placeholder 5"/>
          <p:cNvSpPr>
            <a:spLocks noGrp="1"/>
          </p:cNvSpPr>
          <p:nvPr>
            <p:ph type="body" sz="half" idx="2"/>
          </p:nvPr>
        </p:nvSpPr>
        <p:spPr/>
        <p:txBody>
          <a:bodyPr/>
          <a:lstStyle/>
          <a:p>
            <a:r>
              <a:rPr lang="en-US" dirty="0" smtClean="0"/>
              <a:t>The purpose of the FEPC was to insure that African-American workers and contractors would have equal access to government jobs and government military contracts.  Anti-discrimination laws were enforced by the agency. </a:t>
            </a:r>
            <a:endParaRPr lang="en-US" dirty="0"/>
          </a:p>
        </p:txBody>
      </p:sp>
    </p:spTree>
    <p:extLst>
      <p:ext uri="{BB962C8B-B14F-4D97-AF65-F5344CB8AC3E}">
        <p14:creationId xmlns:p14="http://schemas.microsoft.com/office/powerpoint/2010/main" val="3916870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Two Million African-Americans worked in War Munitions plants during WW II.</a:t>
            </a:r>
            <a:endParaRPr lang="en-US" dirty="0"/>
          </a:p>
        </p:txBody>
      </p:sp>
      <p:sp>
        <p:nvSpPr>
          <p:cNvPr id="8" name="Text Placeholder 7"/>
          <p:cNvSpPr>
            <a:spLocks noGrp="1"/>
          </p:cNvSpPr>
          <p:nvPr>
            <p:ph type="body" sz="half" idx="2"/>
          </p:nvPr>
        </p:nvSpPr>
        <p:spPr/>
        <p:txBody>
          <a:bodyPr>
            <a:normAutofit fontScale="92500"/>
          </a:bodyPr>
          <a:lstStyle/>
          <a:p>
            <a:r>
              <a:rPr lang="en-US" dirty="0" smtClean="0"/>
              <a:t>Over two million African-American workers took advantage of the opportunity to work for their country.  Although many conflicts would emerge during the course of the war, African-Americans made a major positive contribution to the war effort. </a:t>
            </a:r>
            <a:endParaRPr lang="en-US" dirty="0"/>
          </a:p>
        </p:txBody>
      </p:sp>
      <p:pic>
        <p:nvPicPr>
          <p:cNvPr id="11" name="Picture Placeholder 10"/>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419" r="2419"/>
          <a:stretch>
            <a:fillRect/>
          </a:stretch>
        </p:blipFill>
        <p:spPr>
          <a:xfrm>
            <a:off x="4114800" y="304800"/>
            <a:ext cx="4191000" cy="4404102"/>
          </a:xfr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179016">
            <a:off x="456445" y="1309183"/>
            <a:ext cx="3325160" cy="2686729"/>
          </a:xfrm>
          <a:prstGeom prst="rect">
            <a:avLst/>
          </a:prstGeom>
        </p:spPr>
      </p:pic>
    </p:spTree>
    <p:extLst>
      <p:ext uri="{BB962C8B-B14F-4D97-AF65-F5344CB8AC3E}">
        <p14:creationId xmlns:p14="http://schemas.microsoft.com/office/powerpoint/2010/main" val="3451189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15 Million Americans served in World War II.</a:t>
            </a:r>
            <a:endParaRPr lang="en-US" sz="2800"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295400"/>
            <a:ext cx="6819561" cy="5266415"/>
          </a:xfrm>
        </p:spPr>
      </p:pic>
    </p:spTree>
    <p:extLst>
      <p:ext uri="{BB962C8B-B14F-4D97-AF65-F5344CB8AC3E}">
        <p14:creationId xmlns:p14="http://schemas.microsoft.com/office/powerpoint/2010/main" val="1098610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role of women</a:t>
            </a:r>
            <a:endParaRPr lang="en-US" dirty="0"/>
          </a:p>
        </p:txBody>
      </p:sp>
      <p:sp>
        <p:nvSpPr>
          <p:cNvPr id="6" name="Text Placeholder 5"/>
          <p:cNvSpPr>
            <a:spLocks noGrp="1"/>
          </p:cNvSpPr>
          <p:nvPr>
            <p:ph type="body" sz="half" idx="2"/>
          </p:nvPr>
        </p:nvSpPr>
        <p:spPr>
          <a:xfrm>
            <a:off x="381000" y="5533218"/>
            <a:ext cx="5867400" cy="943782"/>
          </a:xfrm>
        </p:spPr>
        <p:txBody>
          <a:bodyPr/>
          <a:lstStyle/>
          <a:p>
            <a:r>
              <a:rPr lang="en-US" dirty="0" smtClean="0"/>
              <a:t>The role of women in the military was much more limited then than now, yet hundreds of thousands of women served their country.  Often, they performed secretarial or nursing work; however, some Women’s Army Corps  members flew non-combat missions and even trained men how to fly. </a:t>
            </a:r>
            <a:endParaRPr lang="en-US" dirty="0"/>
          </a:p>
        </p:txBody>
      </p:sp>
      <p:pic>
        <p:nvPicPr>
          <p:cNvPr id="11" name="Picture Placeholder 10"/>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3209" r="3209"/>
          <a:stretch>
            <a:fillRect/>
          </a:stretch>
        </p:blipFill>
        <p:spPr>
          <a:xfrm>
            <a:off x="4648200" y="228600"/>
            <a:ext cx="3733800" cy="5181600"/>
          </a:xfr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05723">
            <a:off x="624332" y="554223"/>
            <a:ext cx="3339084" cy="4267200"/>
          </a:xfrm>
          <a:prstGeom prst="rect">
            <a:avLst/>
          </a:prstGeom>
        </p:spPr>
      </p:pic>
    </p:spTree>
    <p:extLst>
      <p:ext uri="{BB962C8B-B14F-4D97-AF65-F5344CB8AC3E}">
        <p14:creationId xmlns:p14="http://schemas.microsoft.com/office/powerpoint/2010/main" val="1611226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Rosie “the Riveter”</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94797" y="1600200"/>
            <a:ext cx="3611006" cy="4724400"/>
          </a:xfrm>
        </p:spPr>
      </p:pic>
      <p:sp>
        <p:nvSpPr>
          <p:cNvPr id="8" name="Content Placeholder 7"/>
          <p:cNvSpPr>
            <a:spLocks noGrp="1"/>
          </p:cNvSpPr>
          <p:nvPr>
            <p:ph sz="half" idx="2"/>
          </p:nvPr>
        </p:nvSpPr>
        <p:spPr/>
        <p:txBody>
          <a:bodyPr/>
          <a:lstStyle/>
          <a:p>
            <a:pPr marL="0" indent="0">
              <a:buNone/>
            </a:pPr>
            <a:r>
              <a:rPr lang="en-US" dirty="0" smtClean="0">
                <a:latin typeface="+mj-lt"/>
              </a:rPr>
              <a:t>Women held many non-traditional jobs during World War II: </a:t>
            </a:r>
          </a:p>
          <a:p>
            <a:pPr marL="514350" indent="-514350">
              <a:buAutoNum type="arabicPeriod"/>
            </a:pPr>
            <a:r>
              <a:rPr lang="en-US" dirty="0" smtClean="0">
                <a:latin typeface="+mj-lt"/>
              </a:rPr>
              <a:t>Welding </a:t>
            </a:r>
          </a:p>
          <a:p>
            <a:pPr marL="514350" indent="-514350">
              <a:buAutoNum type="arabicPeriod"/>
            </a:pPr>
            <a:r>
              <a:rPr lang="en-US" dirty="0" smtClean="0">
                <a:latin typeface="+mj-lt"/>
              </a:rPr>
              <a:t>Blast Furnaces</a:t>
            </a:r>
          </a:p>
          <a:p>
            <a:pPr marL="514350" indent="-514350">
              <a:buAutoNum type="arabicPeriod"/>
            </a:pPr>
            <a:r>
              <a:rPr lang="en-US" dirty="0" smtClean="0">
                <a:latin typeface="+mj-lt"/>
              </a:rPr>
              <a:t>Police Officers</a:t>
            </a:r>
          </a:p>
          <a:p>
            <a:pPr marL="514350" indent="-514350">
              <a:buAutoNum type="arabicPeriod"/>
            </a:pPr>
            <a:r>
              <a:rPr lang="en-US" dirty="0" smtClean="0">
                <a:latin typeface="+mj-lt"/>
              </a:rPr>
              <a:t>Bus Drivers</a:t>
            </a:r>
          </a:p>
          <a:p>
            <a:pPr marL="514350" indent="-514350">
              <a:buAutoNum type="arabicPeriod"/>
            </a:pPr>
            <a:r>
              <a:rPr lang="en-US" dirty="0" smtClean="0">
                <a:latin typeface="+mj-lt"/>
              </a:rPr>
              <a:t>Gas Station Attendants</a:t>
            </a:r>
          </a:p>
          <a:p>
            <a:pPr marL="514350" indent="-514350">
              <a:buAutoNum type="arabicPeriod"/>
            </a:pPr>
            <a:r>
              <a:rPr lang="en-US" dirty="0" smtClean="0">
                <a:latin typeface="+mj-lt"/>
              </a:rPr>
              <a:t>Shipyard Workers</a:t>
            </a:r>
            <a:endParaRPr lang="en-US" dirty="0">
              <a:latin typeface="+mj-lt"/>
            </a:endParaRPr>
          </a:p>
        </p:txBody>
      </p:sp>
    </p:spTree>
    <p:extLst>
      <p:ext uri="{BB962C8B-B14F-4D97-AF65-F5344CB8AC3E}">
        <p14:creationId xmlns:p14="http://schemas.microsoft.com/office/powerpoint/2010/main" val="3015511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The Role of the war Production Board</a:t>
            </a:r>
            <a:endParaRPr lang="en-US" dirty="0"/>
          </a:p>
        </p:txBody>
      </p:sp>
      <p:sp>
        <p:nvSpPr>
          <p:cNvPr id="6" name="Content Placeholder 5"/>
          <p:cNvSpPr>
            <a:spLocks noGrp="1"/>
          </p:cNvSpPr>
          <p:nvPr>
            <p:ph sz="half" idx="1"/>
          </p:nvPr>
        </p:nvSpPr>
        <p:spPr/>
        <p:txBody>
          <a:bodyPr>
            <a:normAutofit fontScale="85000" lnSpcReduction="20000"/>
          </a:bodyPr>
          <a:lstStyle/>
          <a:p>
            <a:pPr marL="0" indent="0">
              <a:buNone/>
            </a:pPr>
            <a:r>
              <a:rPr lang="en-US" dirty="0" smtClean="0"/>
              <a:t>The War Production Board was set up to help the transition to a “War Economy” – one designed to produce war materials. </a:t>
            </a:r>
            <a:r>
              <a:rPr lang="en-US" dirty="0"/>
              <a:t> </a:t>
            </a:r>
            <a:r>
              <a:rPr lang="en-US" dirty="0" smtClean="0"/>
              <a:t>They set goals for production and encouraged companies to change their methods to facilitate production – opening opportunities for women and minority candidates in the war materials industries.  Industrial production doubled in America almost immediately, and  </a:t>
            </a:r>
            <a:r>
              <a:rPr lang="en-US" dirty="0"/>
              <a:t>u</a:t>
            </a:r>
            <a:r>
              <a:rPr lang="en-US" dirty="0" smtClean="0"/>
              <a:t>nemployment dropped to zero – ending the Great Depression. </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276213"/>
            <a:ext cx="3657600" cy="5262734"/>
          </a:xfrm>
        </p:spPr>
      </p:pic>
    </p:spTree>
    <p:extLst>
      <p:ext uri="{BB962C8B-B14F-4D97-AF65-F5344CB8AC3E}">
        <p14:creationId xmlns:p14="http://schemas.microsoft.com/office/powerpoint/2010/main" val="3843899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404" b="404"/>
          <a:stretch>
            <a:fillRect/>
          </a:stretch>
        </p:blipFill>
        <p:spPr>
          <a:xfrm>
            <a:off x="4953000" y="304800"/>
            <a:ext cx="3581400" cy="4800600"/>
          </a:xfrm>
        </p:spPr>
      </p:pic>
      <p:sp>
        <p:nvSpPr>
          <p:cNvPr id="2" name="Title 1"/>
          <p:cNvSpPr>
            <a:spLocks noGrp="1"/>
          </p:cNvSpPr>
          <p:nvPr>
            <p:ph type="title"/>
          </p:nvPr>
        </p:nvSpPr>
        <p:spPr/>
        <p:txBody>
          <a:bodyPr/>
          <a:lstStyle/>
          <a:p>
            <a:r>
              <a:rPr lang="en-US" dirty="0" smtClean="0"/>
              <a:t>Victory Gardens and War </a:t>
            </a:r>
            <a:r>
              <a:rPr lang="en-US" dirty="0" err="1" smtClean="0"/>
              <a:t>BOnds</a:t>
            </a:r>
            <a:endParaRPr lang="en-US" dirty="0"/>
          </a:p>
        </p:txBody>
      </p:sp>
      <p:sp>
        <p:nvSpPr>
          <p:cNvPr id="3" name="Content Placeholder 2"/>
          <p:cNvSpPr>
            <a:spLocks noGrp="1"/>
          </p:cNvSpPr>
          <p:nvPr>
            <p:ph type="body" sz="half" idx="2"/>
          </p:nvPr>
        </p:nvSpPr>
        <p:spPr/>
        <p:txBody>
          <a:bodyPr/>
          <a:lstStyle/>
          <a:p>
            <a:pPr marL="0" indent="0">
              <a:buNone/>
            </a:pPr>
            <a:r>
              <a:rPr lang="en-US" dirty="0"/>
              <a:t>As in World War I, during World War II, Americans planted  </a:t>
            </a:r>
            <a:r>
              <a:rPr lang="en-US" b="1" u="sng" dirty="0" smtClean="0"/>
              <a:t>VICTORY GARDENS </a:t>
            </a:r>
            <a:r>
              <a:rPr lang="en-US" dirty="0" smtClean="0"/>
              <a:t>and </a:t>
            </a:r>
            <a:r>
              <a:rPr lang="en-US" dirty="0"/>
              <a:t>purchased </a:t>
            </a:r>
            <a:r>
              <a:rPr lang="en-US" b="1" u="sng" dirty="0" smtClean="0"/>
              <a:t>WAR BONDS </a:t>
            </a:r>
            <a:r>
              <a:rPr lang="en-US" dirty="0" smtClean="0"/>
              <a:t>to </a:t>
            </a:r>
            <a:r>
              <a:rPr lang="en-US" dirty="0"/>
              <a:t>support the war effort. </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64507">
            <a:off x="868727" y="550181"/>
            <a:ext cx="3048000" cy="3948740"/>
          </a:xfrm>
          <a:prstGeom prst="rect">
            <a:avLst/>
          </a:prstGeom>
        </p:spPr>
      </p:pic>
    </p:spTree>
    <p:extLst>
      <p:ext uri="{BB962C8B-B14F-4D97-AF65-F5344CB8AC3E}">
        <p14:creationId xmlns:p14="http://schemas.microsoft.com/office/powerpoint/2010/main" val="1138017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rationing</a:t>
            </a:r>
            <a:endParaRPr lang="en-US" dirty="0"/>
          </a:p>
        </p:txBody>
      </p:sp>
      <p:sp>
        <p:nvSpPr>
          <p:cNvPr id="6" name="Content Placeholder 5"/>
          <p:cNvSpPr>
            <a:spLocks noGrp="1"/>
          </p:cNvSpPr>
          <p:nvPr>
            <p:ph idx="1"/>
          </p:nvPr>
        </p:nvSpPr>
        <p:spPr/>
        <p:txBody>
          <a:bodyPr/>
          <a:lstStyle/>
          <a:p>
            <a:pPr marL="0" indent="0">
              <a:buNone/>
            </a:pPr>
            <a:r>
              <a:rPr lang="en-US" u="sng" dirty="0" smtClean="0">
                <a:latin typeface="+mj-lt"/>
              </a:rPr>
              <a:t>RATIONING</a:t>
            </a:r>
            <a:r>
              <a:rPr lang="en-US" dirty="0" smtClean="0">
                <a:latin typeface="+mj-lt"/>
              </a:rPr>
              <a:t> – THE ACT OF SETTING LIMITS ON THE AMOUNT OF SCARCE GOODS WHICH PEOPLE CAN BUY.</a:t>
            </a:r>
          </a:p>
          <a:p>
            <a:pPr marL="0" indent="0">
              <a:buNone/>
            </a:pPr>
            <a:endParaRPr lang="en-US" dirty="0" smtClean="0">
              <a:latin typeface="+mj-lt"/>
            </a:endParaRPr>
          </a:p>
          <a:p>
            <a:pPr marL="0" indent="0">
              <a:buNone/>
            </a:pPr>
            <a:r>
              <a:rPr lang="en-US" dirty="0" smtClean="0">
                <a:latin typeface="+mj-lt"/>
              </a:rPr>
              <a:t>During World War II, the United States sought to ration goods which were of significance to soldiers on the front lines.  </a:t>
            </a:r>
            <a:endParaRPr lang="en-US" dirty="0">
              <a:latin typeface="+mj-lt"/>
            </a:endParaRPr>
          </a:p>
        </p:txBody>
      </p:sp>
    </p:spTree>
    <p:extLst>
      <p:ext uri="{BB962C8B-B14F-4D97-AF65-F5344CB8AC3E}">
        <p14:creationId xmlns:p14="http://schemas.microsoft.com/office/powerpoint/2010/main" val="2598750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Rationed goods, World War II</a:t>
            </a:r>
            <a:endParaRPr lang="en-US" dirty="0"/>
          </a:p>
        </p:txBody>
      </p:sp>
      <p:sp>
        <p:nvSpPr>
          <p:cNvPr id="5" name="Text Placeholder 4"/>
          <p:cNvSpPr>
            <a:spLocks noGrp="1"/>
          </p:cNvSpPr>
          <p:nvPr>
            <p:ph type="body" idx="1"/>
          </p:nvPr>
        </p:nvSpPr>
        <p:spPr/>
        <p:txBody>
          <a:bodyPr/>
          <a:lstStyle/>
          <a:p>
            <a:pPr algn="ctr"/>
            <a:r>
              <a:rPr lang="en-US" dirty="0" smtClean="0"/>
              <a:t>coffee</a:t>
            </a:r>
            <a:endParaRPr lang="en-US" dirty="0"/>
          </a:p>
        </p:txBody>
      </p:sp>
      <p:sp>
        <p:nvSpPr>
          <p:cNvPr id="7" name="Text Placeholder 6"/>
          <p:cNvSpPr>
            <a:spLocks noGrp="1"/>
          </p:cNvSpPr>
          <p:nvPr>
            <p:ph type="body" sz="half" idx="3"/>
          </p:nvPr>
        </p:nvSpPr>
        <p:spPr/>
        <p:txBody>
          <a:bodyPr/>
          <a:lstStyle/>
          <a:p>
            <a:pPr algn="ctr"/>
            <a:r>
              <a:rPr lang="en-US" dirty="0" smtClean="0"/>
              <a:t>sugar</a:t>
            </a:r>
            <a:endParaRPr lang="en-US" dirty="0"/>
          </a:p>
        </p:txBody>
      </p:sp>
      <p:pic>
        <p:nvPicPr>
          <p:cNvPr id="9" name="Content Placeholder 8"/>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1175" y="1371600"/>
            <a:ext cx="3886199" cy="3886199"/>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226062" y="1316038"/>
            <a:ext cx="3133700" cy="3941762"/>
          </a:xfrm>
        </p:spPr>
      </p:pic>
    </p:spTree>
    <p:extLst>
      <p:ext uri="{BB962C8B-B14F-4D97-AF65-F5344CB8AC3E}">
        <p14:creationId xmlns:p14="http://schemas.microsoft.com/office/powerpoint/2010/main" val="155193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Rationed goods, World War II</a:t>
            </a:r>
            <a:endParaRPr lang="en-US" dirty="0"/>
          </a:p>
        </p:txBody>
      </p:sp>
      <p:sp>
        <p:nvSpPr>
          <p:cNvPr id="3" name="Text Placeholder 2"/>
          <p:cNvSpPr>
            <a:spLocks noGrp="1"/>
          </p:cNvSpPr>
          <p:nvPr>
            <p:ph type="body" idx="1"/>
          </p:nvPr>
        </p:nvSpPr>
        <p:spPr/>
        <p:txBody>
          <a:bodyPr/>
          <a:lstStyle/>
          <a:p>
            <a:pPr algn="ctr"/>
            <a:r>
              <a:rPr lang="en-US" dirty="0" smtClean="0"/>
              <a:t>Meat</a:t>
            </a:r>
            <a:endParaRPr lang="en-US" dirty="0"/>
          </a:p>
        </p:txBody>
      </p:sp>
      <p:sp>
        <p:nvSpPr>
          <p:cNvPr id="4" name="Text Placeholder 3"/>
          <p:cNvSpPr>
            <a:spLocks noGrp="1"/>
          </p:cNvSpPr>
          <p:nvPr>
            <p:ph type="body" sz="half" idx="3"/>
          </p:nvPr>
        </p:nvSpPr>
        <p:spPr/>
        <p:txBody>
          <a:bodyPr/>
          <a:lstStyle/>
          <a:p>
            <a:pPr algn="ctr"/>
            <a:r>
              <a:rPr lang="en-US" dirty="0" smtClean="0"/>
              <a:t>shoes</a:t>
            </a:r>
            <a:endParaRPr lang="en-US" dirty="0"/>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52275" y="1316038"/>
            <a:ext cx="2948437" cy="3941762"/>
          </a:xfrm>
        </p:spPr>
      </p:pic>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77820" y="1316038"/>
            <a:ext cx="2830185" cy="3941762"/>
          </a:xfrm>
        </p:spPr>
      </p:pic>
    </p:spTree>
    <p:extLst>
      <p:ext uri="{BB962C8B-B14F-4D97-AF65-F5344CB8AC3E}">
        <p14:creationId xmlns:p14="http://schemas.microsoft.com/office/powerpoint/2010/main" val="34550009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235</TotalTime>
  <Words>762</Words>
  <Application>Microsoft Office PowerPoint</Application>
  <PresentationFormat>On-screen Show (4:3)</PresentationFormat>
  <Paragraphs>42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The War At Home</vt:lpstr>
      <vt:lpstr>15 Million Americans served in World War II.</vt:lpstr>
      <vt:lpstr>The role of women</vt:lpstr>
      <vt:lpstr>Rosie “the Riveter”</vt:lpstr>
      <vt:lpstr>The Role of the war Production Board</vt:lpstr>
      <vt:lpstr>Victory Gardens and War BOnds</vt:lpstr>
      <vt:lpstr>rationing</vt:lpstr>
      <vt:lpstr>Rationed goods, World War II</vt:lpstr>
      <vt:lpstr>Rationed goods, World War II</vt:lpstr>
      <vt:lpstr>Rationed goods, World war II</vt:lpstr>
      <vt:lpstr>300,000 Japanese-Americans lived in the United States during World War II</vt:lpstr>
      <vt:lpstr>Executive Order #9066 </vt:lpstr>
      <vt:lpstr>Japanese internment camps in the United States, 1942 - 1945</vt:lpstr>
      <vt:lpstr>Over 17,000 Japanese Americans served in the United States Armed forces in WW II</vt:lpstr>
      <vt:lpstr>Only a handful of German or Italian Americans were detained by the US Government, which demonstrates that racism motivated the interment of the Japanese to a large extent. </vt:lpstr>
      <vt:lpstr>Fair Employment Practices Commission</vt:lpstr>
      <vt:lpstr>Two Million African-Americans worked in War Munitions plants during WW II.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At Home</dc:title>
  <dc:creator>Adam</dc:creator>
  <cp:lastModifiedBy>Vickie J. Dean</cp:lastModifiedBy>
  <cp:revision>19</cp:revision>
  <dcterms:created xsi:type="dcterms:W3CDTF">2011-03-06T18:26:03Z</dcterms:created>
  <dcterms:modified xsi:type="dcterms:W3CDTF">2014-03-12T12:09:55Z</dcterms:modified>
</cp:coreProperties>
</file>